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63" r:id="rId11"/>
    <p:sldId id="264" r:id="rId12"/>
    <p:sldId id="265" r:id="rId13"/>
    <p:sldId id="266" r:id="rId14"/>
    <p:sldId id="270" r:id="rId15"/>
    <p:sldId id="267" r:id="rId16"/>
    <p:sldId id="268" r:id="rId17"/>
    <p:sldId id="269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07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7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38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#advantages"/><Relationship Id="rId13" Type="http://schemas.openxmlformats.org/officeDocument/2006/relationships/hyperlink" Target="https://gamma.app" TargetMode="External"/><Relationship Id="rId3" Type="http://schemas.openxmlformats.org/officeDocument/2006/relationships/hyperlink" Target="#introduction"/><Relationship Id="rId7" Type="http://schemas.openxmlformats.org/officeDocument/2006/relationships/hyperlink" Target="#challenges-faced"/><Relationship Id="rId12" Type="http://schemas.openxmlformats.org/officeDocument/2006/relationships/hyperlink" Target="#thank-you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#results-and-analysis"/><Relationship Id="rId11" Type="http://schemas.openxmlformats.org/officeDocument/2006/relationships/hyperlink" Target="#references"/><Relationship Id="rId5" Type="http://schemas.openxmlformats.org/officeDocument/2006/relationships/hyperlink" Target="#work-flow"/><Relationship Id="rId10" Type="http://schemas.openxmlformats.org/officeDocument/2006/relationships/hyperlink" Target="#conclusion"/><Relationship Id="rId4" Type="http://schemas.openxmlformats.org/officeDocument/2006/relationships/hyperlink" Target="#objective"/><Relationship Id="rId9" Type="http://schemas.openxmlformats.org/officeDocument/2006/relationships/hyperlink" Target="#applications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2302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Water Quality Monitoring using Random Forest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Discover how the Random Forest algorithm can be used to monitor water quality using various data parameters.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553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019" y="5841444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436394" y="5817156"/>
            <a:ext cx="24079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Sharvaree Raut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283018"/>
            <a:ext cx="6225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Results and Analysis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421731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60843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Interpreting Feature Importance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524976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Gain insights by analyzing the importance of different variables in predicting water quality.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421731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60843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Impact of Each Variable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524976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the influence of individual variables in determining water quality.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421731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608552"/>
            <a:ext cx="3089077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Potential Insights and Recommendations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872282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Discuss actionable recommendations based on the analysis of water quality data.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72019"/>
            <a:ext cx="5501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Faced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4799648"/>
            <a:ext cx="3163014" cy="2435304"/>
          </a:xfrm>
          <a:prstGeom prst="roundRect">
            <a:avLst>
              <a:gd name="adj" fmla="val 2737"/>
            </a:avLst>
          </a:prstGeom>
          <a:solidFill>
            <a:srgbClr val="171542"/>
          </a:solidFill>
          <a:ln/>
        </p:spPr>
      </p:sp>
      <p:sp>
        <p:nvSpPr>
          <p:cNvPr id="6" name="Text 4"/>
          <p:cNvSpPr/>
          <p:nvPr/>
        </p:nvSpPr>
        <p:spPr>
          <a:xfrm>
            <a:off x="2570559" y="5021818"/>
            <a:ext cx="2346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Variability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570559" y="5591175"/>
            <a:ext cx="27186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 the challenges posed by the variability of water quality data.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733574" y="4799648"/>
            <a:ext cx="3163014" cy="2435304"/>
          </a:xfrm>
          <a:prstGeom prst="roundRect">
            <a:avLst>
              <a:gd name="adj" fmla="val 2737"/>
            </a:avLst>
          </a:prstGeom>
          <a:solidFill>
            <a:srgbClr val="171542"/>
          </a:solidFill>
          <a:ln/>
        </p:spPr>
      </p:sp>
      <p:sp>
        <p:nvSpPr>
          <p:cNvPr id="9" name="Text 7"/>
          <p:cNvSpPr/>
          <p:nvPr/>
        </p:nvSpPr>
        <p:spPr>
          <a:xfrm>
            <a:off x="5955744" y="5021818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Incomplete Data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955744" y="5591175"/>
            <a:ext cx="27186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Tackle the issue of incomplete data and  handle missing values.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118759" y="4799648"/>
            <a:ext cx="3163014" cy="2435304"/>
          </a:xfrm>
          <a:prstGeom prst="roundRect">
            <a:avLst>
              <a:gd name="adj" fmla="val 2737"/>
            </a:avLst>
          </a:prstGeom>
          <a:solidFill>
            <a:srgbClr val="171542"/>
          </a:solidFill>
          <a:ln/>
        </p:spPr>
      </p:sp>
      <p:sp>
        <p:nvSpPr>
          <p:cNvPr id="12" name="Text 10"/>
          <p:cNvSpPr/>
          <p:nvPr/>
        </p:nvSpPr>
        <p:spPr>
          <a:xfrm>
            <a:off x="9340929" y="5021818"/>
            <a:ext cx="2667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 Overfitting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340929" y="5591175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Combat the risk of overfitting and optimize the Random Forest model's generalization ability.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7821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Advantages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98334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6" name="Text 4"/>
          <p:cNvSpPr/>
          <p:nvPr/>
        </p:nvSpPr>
        <p:spPr>
          <a:xfrm>
            <a:off x="1018342" y="3025021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0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629025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Random Forest algorithm enhances accuracy in water quality prediction.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97485" y="298334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10" name="Text 8"/>
          <p:cNvSpPr/>
          <p:nvPr/>
        </p:nvSpPr>
        <p:spPr>
          <a:xfrm>
            <a:off x="5744528" y="3025021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19599" y="30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Robustness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the robustness of Random Forest in handling various types of water quality data.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14" name="Text 12"/>
          <p:cNvSpPr/>
          <p:nvPr/>
        </p:nvSpPr>
        <p:spPr>
          <a:xfrm>
            <a:off x="976432" y="5132665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555313" y="5167313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Interpretability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555313" y="573666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 how the Random Forest model allows for the interpretation of water quality indicators.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15157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401378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Drinking Water Quality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48389" y="445650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and predict the quality of drinking water to ensure safety and compliance.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401378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Environmental Conservation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847398" y="445650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the impact of various factors on water quality to guide conservation efforts.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401378"/>
            <a:ext cx="322101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Industrial Processes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346406" y="4456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Facilitate monitoring and control of water quality in industrial processes for improved efficiency.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03608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Summary 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063716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570559" y="328588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Findings and Conclusions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202430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3" y="3063715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</p:sp>
      <p:sp>
        <p:nvSpPr>
          <p:cNvPr id="11" name="Text 8"/>
          <p:cNvSpPr/>
          <p:nvPr/>
        </p:nvSpPr>
        <p:spPr>
          <a:xfrm>
            <a:off x="5955744" y="3285887"/>
            <a:ext cx="2718673" cy="394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44232" y="3838813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If the quality of Water is Bad, its a need to focus on enhancing nutrients content in water in balanced way and to purify water regularly</a:t>
            </a:r>
          </a:p>
        </p:txBody>
      </p:sp>
      <p:sp>
        <p:nvSpPr>
          <p:cNvPr id="13" name="Shape 10"/>
          <p:cNvSpPr/>
          <p:nvPr/>
        </p:nvSpPr>
        <p:spPr>
          <a:xfrm>
            <a:off x="9079139" y="3063716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</p:sp>
      <p:sp>
        <p:nvSpPr>
          <p:cNvPr id="14" name="Text 11"/>
          <p:cNvSpPr/>
          <p:nvPr/>
        </p:nvSpPr>
        <p:spPr>
          <a:xfrm>
            <a:off x="9340929" y="328588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01309" y="3838813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Need to reduce mixture of pollutants and other harmful substances in water that degrades its quality</a:t>
            </a:r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7" name="Shape 7">
            <a:extLst>
              <a:ext uri="{FF2B5EF4-FFF2-40B4-BE49-F238E27FC236}">
                <a16:creationId xmlns:a16="http://schemas.microsoft.com/office/drawing/2014/main" id="{28BA6951-11F3-CC6D-3356-1132752634CE}"/>
              </a:ext>
            </a:extLst>
          </p:cNvPr>
          <p:cNvSpPr/>
          <p:nvPr/>
        </p:nvSpPr>
        <p:spPr>
          <a:xfrm>
            <a:off x="2348389" y="3063716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190" b="1" dirty="0">
                <a:solidFill>
                  <a:schemeClr val="bg1"/>
                </a:solidFill>
                <a:latin typeface="Syne"/>
              </a:rPr>
              <a:t>1</a:t>
            </a:r>
          </a:p>
          <a:p>
            <a:endParaRPr lang="en-US" sz="2190" b="1" dirty="0">
              <a:solidFill>
                <a:schemeClr val="bg1"/>
              </a:solidFill>
              <a:latin typeface="Syne"/>
            </a:endParaRPr>
          </a:p>
          <a:p>
            <a:r>
              <a:rPr lang="en-US" sz="17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has Accuracy of 81%, Hence it accurately predicts the quality of Water</a:t>
            </a:r>
          </a:p>
        </p:txBody>
      </p:sp>
    </p:spTree>
    <p:extLst>
      <p:ext uri="{BB962C8B-B14F-4D97-AF65-F5344CB8AC3E}">
        <p14:creationId xmlns:p14="http://schemas.microsoft.com/office/powerpoint/2010/main" val="282196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03608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063716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</p:sp>
      <p:sp>
        <p:nvSpPr>
          <p:cNvPr id="8" name="Text 5"/>
          <p:cNvSpPr/>
          <p:nvPr/>
        </p:nvSpPr>
        <p:spPr>
          <a:xfrm>
            <a:off x="2570559" y="328588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Findings and Conclusions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202430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Summarize the key findings and conclusions derived from the Random Forest water quality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4" y="3063716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</p:sp>
      <p:sp>
        <p:nvSpPr>
          <p:cNvPr id="11" name="Text 8"/>
          <p:cNvSpPr/>
          <p:nvPr/>
        </p:nvSpPr>
        <p:spPr>
          <a:xfrm>
            <a:off x="5955744" y="3285887"/>
            <a:ext cx="2718673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Importance of Monitoring and Prediction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55744" y="4549616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 the significance of continuous water quality monitoring and predictive modeling.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063716"/>
            <a:ext cx="3163014" cy="3129677"/>
          </a:xfrm>
          <a:prstGeom prst="roundRect">
            <a:avLst>
              <a:gd name="adj" fmla="val 2130"/>
            </a:avLst>
          </a:prstGeom>
          <a:solidFill>
            <a:srgbClr val="171542"/>
          </a:solidFill>
          <a:ln/>
        </p:spPr>
      </p:sp>
      <p:sp>
        <p:nvSpPr>
          <p:cNvPr id="14" name="Text 11"/>
          <p:cNvSpPr/>
          <p:nvPr/>
        </p:nvSpPr>
        <p:spPr>
          <a:xfrm>
            <a:off x="9340929" y="328588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Research Directions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40929" y="4202430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Suggest potential areas for future research and improvements in water quality monitoring.</a:t>
            </a:r>
            <a:endParaRPr lang="en-US" sz="1750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1456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703790" y="428434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472856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 notes</a:t>
            </a:r>
            <a:endParaRPr lang="en-US" sz="1750" dirty="0"/>
          </a:p>
        </p:txBody>
      </p:sp>
      <p:pic>
        <p:nvPicPr>
          <p:cNvPr id="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48120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You!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583965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146572"/>
            <a:ext cx="5425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Table of Contents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2703790" y="272950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317373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361795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 Flow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03790" y="406217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 and Analysis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703790" y="450639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Challenges Faced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703790" y="495061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703790" y="539484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</a:t>
            </a:r>
            <a:endParaRPr lang="en-US" sz="1750" u="sng" dirty="0">
              <a:solidFill>
                <a:srgbClr val="806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703790" y="583906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703790" y="628328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703790" y="672750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 You!</a:t>
            </a:r>
            <a:endParaRPr lang="en-US" sz="1750" dirty="0"/>
          </a:p>
        </p:txBody>
      </p:sp>
      <p:pic>
        <p:nvPicPr>
          <p:cNvPr id="16" name="Image 0" descr="preencoded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8457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703790" y="3873341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Importance: Water quality monitoring plays a vital role in ensuring a safe water supply for communities.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672965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Overview: In this project, we will explore the application of the Random Forest algorithm for water quality analysis.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01228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Objective 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4150995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develop a robust water quality monitoring system using advanced machine learning techniques. We aim to improve the accuracy and efficiency of water quality analysis, enabling timely actions to be taken for ensuring a safe and sustainable water supply.</a:t>
            </a:r>
            <a:endParaRPr lang="en-US" sz="175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06275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 Flow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270" y="2090380"/>
            <a:ext cx="27742" cy="5076468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7565053" y="2500015"/>
            <a:ext cx="777597" cy="27742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Shape 6"/>
          <p:cNvSpPr/>
          <p:nvPr/>
        </p:nvSpPr>
        <p:spPr>
          <a:xfrm>
            <a:off x="7065109" y="22639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10" name="Text 7"/>
          <p:cNvSpPr/>
          <p:nvPr/>
        </p:nvSpPr>
        <p:spPr>
          <a:xfrm>
            <a:off x="7250251" y="2305645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138" y="2312551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Collection and Preparation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537138" y="3229094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Examine the dataset columns and implement data cleaning and preprocessing techniques.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512" y="3610868"/>
            <a:ext cx="777597" cy="27742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109" y="33748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15" name="Text 12"/>
          <p:cNvSpPr/>
          <p:nvPr/>
        </p:nvSpPr>
        <p:spPr>
          <a:xfrm>
            <a:off x="7212151" y="341649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2348389" y="3423404"/>
            <a:ext cx="37446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 Selection and Engineering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348389" y="4339947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relevant features and engineer new ones to improve the performance of the Random Forest model.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565053" y="5149275"/>
            <a:ext cx="777597" cy="27742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109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20" name="Text 17"/>
          <p:cNvSpPr/>
          <p:nvPr/>
        </p:nvSpPr>
        <p:spPr>
          <a:xfrm>
            <a:off x="7208341" y="4954905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37138" y="4961811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 Development and Evaluation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537138" y="5878354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Split the dataset, build the Random Forest model, and evaluate its performance.</a:t>
            </a:r>
            <a:endParaRPr lang="en-US" sz="1750" dirty="0"/>
          </a:p>
        </p:txBody>
      </p:sp>
      <p:pic>
        <p:nvPicPr>
          <p:cNvPr id="2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3176230" y="509349"/>
            <a:ext cx="429006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56"/>
              </a:lnSpc>
              <a:buNone/>
            </a:pPr>
            <a:r>
              <a:rPr lang="en-US" sz="364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Description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3176230" y="1458278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Index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3176230" y="1962745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Components :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3176230" y="2467213"/>
            <a:ext cx="8277939" cy="1166336"/>
          </a:xfrm>
          <a:prstGeom prst="roundRect">
            <a:avLst>
              <a:gd name="adj" fmla="val 4763"/>
            </a:avLst>
          </a:prstGeom>
          <a:solidFill>
            <a:srgbClr val="0F004D"/>
          </a:solidFill>
          <a:ln/>
        </p:spPr>
      </p:sp>
      <p:sp>
        <p:nvSpPr>
          <p:cNvPr id="8" name="Shape 6"/>
          <p:cNvSpPr/>
          <p:nvPr/>
        </p:nvSpPr>
        <p:spPr>
          <a:xfrm>
            <a:off x="3167063" y="2467213"/>
            <a:ext cx="8296275" cy="1166336"/>
          </a:xfrm>
          <a:prstGeom prst="roundRect">
            <a:avLst>
              <a:gd name="adj" fmla="val 2381"/>
            </a:avLst>
          </a:prstGeom>
          <a:solidFill>
            <a:srgbClr val="0F004D"/>
          </a:solidFill>
          <a:ln/>
        </p:spPr>
      </p:sp>
      <p:sp>
        <p:nvSpPr>
          <p:cNvPr id="9" name="Text 7"/>
          <p:cNvSpPr/>
          <p:nvPr/>
        </p:nvSpPr>
        <p:spPr>
          <a:xfrm>
            <a:off x="3352205" y="2606040"/>
            <a:ext cx="7925991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'pH', 'Iron', 'Nitrate', 'Chloride', 'Lead', 'Zinc',</a:t>
            </a:r>
            <a:endParaRPr lang="en-US" sz="1458" dirty="0"/>
          </a:p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'Turbidity', 'Fluoride', 'Copper', 'Odor', 'Sulfate', 'Conductivity',</a:t>
            </a:r>
            <a:endParaRPr lang="en-US" sz="1458" dirty="0"/>
          </a:p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'Chlorine', 'Manganese', 'Total Dissolved Solids'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3176230" y="3841790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Sources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3176230" y="4346258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Temperature :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3176230" y="4850725"/>
            <a:ext cx="8277939" cy="573881"/>
          </a:xfrm>
          <a:prstGeom prst="roundRect">
            <a:avLst>
              <a:gd name="adj" fmla="val 9680"/>
            </a:avLst>
          </a:prstGeom>
          <a:solidFill>
            <a:srgbClr val="0F004D"/>
          </a:solidFill>
          <a:ln/>
        </p:spPr>
      </p:sp>
      <p:sp>
        <p:nvSpPr>
          <p:cNvPr id="13" name="Shape 11"/>
          <p:cNvSpPr/>
          <p:nvPr/>
        </p:nvSpPr>
        <p:spPr>
          <a:xfrm>
            <a:off x="3167063" y="4850725"/>
            <a:ext cx="8296275" cy="573881"/>
          </a:xfrm>
          <a:prstGeom prst="roundRect">
            <a:avLst>
              <a:gd name="adj" fmla="val 4840"/>
            </a:avLst>
          </a:prstGeom>
          <a:solidFill>
            <a:srgbClr val="0F004D"/>
          </a:solidFill>
          <a:ln/>
        </p:spPr>
      </p:sp>
      <p:sp>
        <p:nvSpPr>
          <p:cNvPr id="14" name="Text 12"/>
          <p:cNvSpPr/>
          <p:nvPr/>
        </p:nvSpPr>
        <p:spPr>
          <a:xfrm>
            <a:off x="3352205" y="4989552"/>
            <a:ext cx="7925991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'Water Temperature', 'Air Temperature'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3176230" y="5632847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Color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3176230" y="6137315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 :</a:t>
            </a:r>
            <a:endParaRPr lang="en-US" sz="1458" dirty="0"/>
          </a:p>
        </p:txBody>
      </p:sp>
      <p:sp>
        <p:nvSpPr>
          <p:cNvPr id="17" name="Shape 15"/>
          <p:cNvSpPr/>
          <p:nvPr/>
        </p:nvSpPr>
        <p:spPr>
          <a:xfrm>
            <a:off x="3176230" y="6641783"/>
            <a:ext cx="8277939" cy="573881"/>
          </a:xfrm>
          <a:prstGeom prst="roundRect">
            <a:avLst>
              <a:gd name="adj" fmla="val 9680"/>
            </a:avLst>
          </a:prstGeom>
          <a:solidFill>
            <a:srgbClr val="0F004D"/>
          </a:solidFill>
          <a:ln/>
        </p:spPr>
      </p:sp>
      <p:sp>
        <p:nvSpPr>
          <p:cNvPr id="18" name="Shape 16"/>
          <p:cNvSpPr/>
          <p:nvPr/>
        </p:nvSpPr>
        <p:spPr>
          <a:xfrm>
            <a:off x="3167063" y="6641783"/>
            <a:ext cx="8296275" cy="573881"/>
          </a:xfrm>
          <a:prstGeom prst="roundRect">
            <a:avLst>
              <a:gd name="adj" fmla="val 4840"/>
            </a:avLst>
          </a:prstGeom>
          <a:solidFill>
            <a:srgbClr val="0F004D"/>
          </a:solidFill>
          <a:ln/>
        </p:spPr>
      </p:sp>
      <p:sp>
        <p:nvSpPr>
          <p:cNvPr id="19" name="Text 17"/>
          <p:cNvSpPr/>
          <p:nvPr/>
        </p:nvSpPr>
        <p:spPr>
          <a:xfrm>
            <a:off x="3352205" y="6780609"/>
            <a:ext cx="7925991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'Month', 'Day', 'Time of Day'</a:t>
            </a:r>
            <a:endParaRPr lang="en-US" sz="1458" dirty="0"/>
          </a:p>
        </p:txBody>
      </p:sp>
      <p:sp>
        <p:nvSpPr>
          <p:cNvPr id="20" name="Text 18"/>
          <p:cNvSpPr/>
          <p:nvPr/>
        </p:nvSpPr>
        <p:spPr>
          <a:xfrm>
            <a:off x="3176230" y="7423904"/>
            <a:ext cx="8277939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</a:t>
            </a:r>
            <a:endParaRPr lang="en-US" sz="1458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385774" y="1352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Pre-processing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dirty="0">
              <a:solidFill>
                <a:srgbClr val="FFFFFF"/>
              </a:solidFill>
              <a:latin typeface="Syne" pitchFamily="34" charset="0"/>
              <a:ea typeface="Syne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4150995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ED04B-B86E-99D1-CFBA-3D741CF04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418" y="1165087"/>
            <a:ext cx="3967510" cy="2650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45991C-5EBA-C232-719D-FE824BBBE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7315140" y="1165087"/>
            <a:ext cx="3902292" cy="2650460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29449897-97F8-3AB9-78AA-EFBAA1351B67}"/>
              </a:ext>
            </a:extLst>
          </p:cNvPr>
          <p:cNvSpPr/>
          <p:nvPr/>
        </p:nvSpPr>
        <p:spPr>
          <a:xfrm>
            <a:off x="385774" y="3922231"/>
            <a:ext cx="41081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 Visualization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dirty="0">
              <a:solidFill>
                <a:srgbClr val="FFFFFF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b="1" dirty="0">
              <a:solidFill>
                <a:srgbClr val="FFFFFF"/>
              </a:solidFill>
              <a:latin typeface="Syne" pitchFamily="34" charset="0"/>
              <a:ea typeface="Syne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C96C40-5ACF-69A3-6E0C-F9EB43D5E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164" y="4877742"/>
            <a:ext cx="5483976" cy="30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2591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352321" y="28023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Important Features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en-US" sz="4374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5A4FF-CA9D-8A3B-15EF-4147E7D1B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942" y="1066045"/>
            <a:ext cx="7093917" cy="2634057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6B2F524C-751E-2635-7916-82A4EC750248}"/>
              </a:ext>
            </a:extLst>
          </p:cNvPr>
          <p:cNvSpPr/>
          <p:nvPr/>
        </p:nvSpPr>
        <p:spPr>
          <a:xfrm>
            <a:off x="352321" y="386200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DDD80E-293E-9B95-50A6-994294D7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720" y="4643648"/>
            <a:ext cx="11600216" cy="33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3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6195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419228" y="7914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 and Test Accuracy 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dirty="0">
              <a:solidFill>
                <a:srgbClr val="FFFFFF"/>
              </a:solidFill>
              <a:latin typeface="Syne" pitchFamily="34" charset="0"/>
              <a:ea typeface="Syne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4150995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A602B-3C9D-C03D-0A93-91EC9C7E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30" y="2474251"/>
            <a:ext cx="5707875" cy="3353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14AE6-B0CA-52F8-4715-FA9C14E5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637" y="2474251"/>
            <a:ext cx="5776461" cy="33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605</Words>
  <Application>Microsoft Office PowerPoint</Application>
  <PresentationFormat>Custom</PresentationFormat>
  <Paragraphs>119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Arimo</vt:lpstr>
      <vt:lpstr>Calibri</vt:lpstr>
      <vt:lpstr>Consolas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Sharvaree Raut</cp:lastModifiedBy>
  <cp:revision>2</cp:revision>
  <dcterms:created xsi:type="dcterms:W3CDTF">2023-10-21T07:07:32Z</dcterms:created>
  <dcterms:modified xsi:type="dcterms:W3CDTF">2023-11-03T10:43:11Z</dcterms:modified>
</cp:coreProperties>
</file>